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14630400" cy="8229600"/>
  <p:notesSz cx="8229600" cy="14630400"/>
  <p:embeddedFontLst>
    <p:embeddedFont>
      <p:font typeface="DM Sans Semi Bold" panose="020B0604020202020204" charset="0"/>
      <p:regular r:id="rId16"/>
    </p:embeddedFont>
    <p:embeddedFont>
      <p:font typeface="Inter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EE43A-1C4D-7C08-5797-1481726BC4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76A78-495F-E2E4-805E-8D712903E7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1D716-3521-41FC-927F-334E7561F61D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1ACD7-71AA-F634-65A2-9F7C8F1913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6A1C-7B90-1CE9-BC7F-F0C673EF7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DFC84-15C8-42C0-A2F4-56F827440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44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94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AB03-F3DF-8A34-377C-9D711F6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B69C2-0D47-DF99-F264-9AB7BAC02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7712B-F75A-74B9-886F-E9A100F4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0016-A924-27CA-5673-3ACFBFF07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-prince-yadav/Healthcare-AI-Agent-2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ealthcare-ai-agent-2-0.onrender.com/" TargetMode="External"/><Relationship Id="rId4" Type="http://schemas.openxmlformats.org/officeDocument/2006/relationships/hyperlink" Target="https://healthcare-ai-agent-20.streamlit.app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34" y="1780942"/>
            <a:ext cx="4667715" cy="4667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Healthcare Agent AI – Intelligent Personal Healthcare Assistant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89" y="44746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AI-Powered Personal Healthcare Assistant Built using Streamlit, Python, Supabase, and LLMs.</a:t>
            </a:r>
            <a:endParaRPr lang="en-US" sz="20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7E73ACD-D0E5-4837-27EF-10B9DD48CD6C}"/>
              </a:ext>
            </a:extLst>
          </p:cNvPr>
          <p:cNvSpPr/>
          <p:nvPr/>
        </p:nvSpPr>
        <p:spPr>
          <a:xfrm>
            <a:off x="793790" y="62861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Name: Prince Rajendraprasad Yadav</a:t>
            </a:r>
            <a:b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Class: Data Science And Artificial Intelligence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College: HVPS Ramniranjan Jhunjhunwala College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2048" y="691872"/>
            <a:ext cx="7295436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 &amp; SDG Alignment</a:t>
            </a:r>
            <a:endParaRPr lang="en-US" sz="3800" b="1" dirty="0"/>
          </a:p>
        </p:txBody>
      </p:sp>
      <p:sp>
        <p:nvSpPr>
          <p:cNvPr id="3" name="Text 1"/>
          <p:cNvSpPr/>
          <p:nvPr/>
        </p:nvSpPr>
        <p:spPr>
          <a:xfrm>
            <a:off x="1142048" y="1594604"/>
            <a:ext cx="1234630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commitment extends beyond current functionalities, aiming for continuous innovation aligned with global health goals.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8" y="2126337"/>
            <a:ext cx="6173153" cy="780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7191" y="3102173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Predictive Analytics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337191" y="3524131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Developing capabilities for proactive health insights and risk prediction.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6337"/>
            <a:ext cx="6173153" cy="780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0343" y="3102173"/>
            <a:ext cx="246888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Wearable Integration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7510343" y="3524131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Seamless connectivity with wearable devices for real-time health monitoring.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48" y="4538782"/>
            <a:ext cx="6173153" cy="780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37191" y="5514618"/>
            <a:ext cx="258091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Telemedicine Support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1337191" y="5936575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Integrating virtual consultation options to enhance access to care.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8782"/>
            <a:ext cx="6173153" cy="7806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0343" y="5514618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Multi-Language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7510343" y="5936575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Expanding language support to serve a diverse global user base.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142048" y="7170777"/>
            <a:ext cx="3814882" cy="366832"/>
          </a:xfrm>
          <a:prstGeom prst="roundRect">
            <a:avLst>
              <a:gd name="adj" fmla="val 6385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9086" y="7276148"/>
            <a:ext cx="156091" cy="1560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93163" y="7229237"/>
            <a:ext cx="3346728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SDG 3: GOOD HEALTH AND WELL-BEING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CF4F-233D-1C9C-A4D1-CDB2BF7F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40A959-AF50-6C15-C40B-2B15BF3B3D81}"/>
              </a:ext>
            </a:extLst>
          </p:cNvPr>
          <p:cNvSpPr/>
          <p:nvPr/>
        </p:nvSpPr>
        <p:spPr>
          <a:xfrm>
            <a:off x="1485781" y="656273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</a:rPr>
              <a:t>Project Details</a:t>
            </a:r>
            <a:endParaRPr lang="en-US" sz="3600" b="1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12134912-298F-6C1C-4263-EE04E5F1D7BD}"/>
              </a:ext>
            </a:extLst>
          </p:cNvPr>
          <p:cNvSpPr/>
          <p:nvPr/>
        </p:nvSpPr>
        <p:spPr>
          <a:xfrm>
            <a:off x="1605557" y="3818453"/>
            <a:ext cx="914280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>
            <a:extLst>
              <a:ext uri="{FF2B5EF4-FFF2-40B4-BE49-F238E27FC236}">
                <a16:creationId xmlns:a16="http://schemas.microsoft.com/office/drawing/2014/main" id="{7DFBEABD-E311-4130-19A4-587C0ECE52B7}"/>
              </a:ext>
            </a:extLst>
          </p:cNvPr>
          <p:cNvSpPr/>
          <p:nvPr/>
        </p:nvSpPr>
        <p:spPr>
          <a:xfrm>
            <a:off x="1610439" y="6048257"/>
            <a:ext cx="681108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4" name="Shape 1">
            <a:extLst>
              <a:ext uri="{FF2B5EF4-FFF2-40B4-BE49-F238E27FC236}">
                <a16:creationId xmlns:a16="http://schemas.microsoft.com/office/drawing/2014/main" id="{03159FF5-8070-3BCF-A62E-628EDBE4AC3F}"/>
              </a:ext>
            </a:extLst>
          </p:cNvPr>
          <p:cNvSpPr/>
          <p:nvPr/>
        </p:nvSpPr>
        <p:spPr>
          <a:xfrm>
            <a:off x="1656516" y="1388627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Repository</a:t>
            </a: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/>
              </a:rPr>
              <a:t>https://github.com/mr-prince-yadav/Healthcare-AI-Agent-2.0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55" name="Shape 2">
            <a:extLst>
              <a:ext uri="{FF2B5EF4-FFF2-40B4-BE49-F238E27FC236}">
                <a16:creationId xmlns:a16="http://schemas.microsoft.com/office/drawing/2014/main" id="{55EC2641-9151-1A0A-2A72-A8814A509173}"/>
              </a:ext>
            </a:extLst>
          </p:cNvPr>
          <p:cNvSpPr/>
          <p:nvPr/>
        </p:nvSpPr>
        <p:spPr>
          <a:xfrm>
            <a:off x="1591746" y="1388627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4" name="Shape 5">
            <a:extLst>
              <a:ext uri="{FF2B5EF4-FFF2-40B4-BE49-F238E27FC236}">
                <a16:creationId xmlns:a16="http://schemas.microsoft.com/office/drawing/2014/main" id="{74CA3681-9177-1513-EA0A-209E5BC6BC62}"/>
              </a:ext>
            </a:extLst>
          </p:cNvPr>
          <p:cNvSpPr/>
          <p:nvPr/>
        </p:nvSpPr>
        <p:spPr>
          <a:xfrm>
            <a:off x="1610439" y="2664500"/>
            <a:ext cx="1030866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6" name="Shape 1">
            <a:extLst>
              <a:ext uri="{FF2B5EF4-FFF2-40B4-BE49-F238E27FC236}">
                <a16:creationId xmlns:a16="http://schemas.microsoft.com/office/drawing/2014/main" id="{4828CBBF-4597-735D-008B-650B8EB9805D}"/>
              </a:ext>
            </a:extLst>
          </p:cNvPr>
          <p:cNvSpPr/>
          <p:nvPr/>
        </p:nvSpPr>
        <p:spPr>
          <a:xfrm>
            <a:off x="1700110" y="2970481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</a:t>
            </a:r>
          </a:p>
          <a:p>
            <a:pPr>
              <a:lnSpc>
                <a:spcPts val="225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4"/>
              </a:rPr>
              <a:t>https://healthcare-ai-agent-20.streamlit.app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67" name="Shape 2">
            <a:extLst>
              <a:ext uri="{FF2B5EF4-FFF2-40B4-BE49-F238E27FC236}">
                <a16:creationId xmlns:a16="http://schemas.microsoft.com/office/drawing/2014/main" id="{B977B49C-153F-ABC1-DC64-888F62BE341E}"/>
              </a:ext>
            </a:extLst>
          </p:cNvPr>
          <p:cNvSpPr/>
          <p:nvPr/>
        </p:nvSpPr>
        <p:spPr>
          <a:xfrm>
            <a:off x="1610439" y="2970481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F790A9A6-A6AC-8818-274E-6D267ADE6CE5}"/>
              </a:ext>
            </a:extLst>
          </p:cNvPr>
          <p:cNvSpPr/>
          <p:nvPr/>
        </p:nvSpPr>
        <p:spPr>
          <a:xfrm>
            <a:off x="1701879" y="4489013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Render App</a:t>
            </a:r>
          </a:p>
          <a:p>
            <a:pPr>
              <a:lnSpc>
                <a:spcPts val="225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5"/>
              </a:rPr>
              <a:t>https://healthcare-ai-agent-2-0.onrender.com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71" name="Shape 2">
            <a:extLst>
              <a:ext uri="{FF2B5EF4-FFF2-40B4-BE49-F238E27FC236}">
                <a16:creationId xmlns:a16="http://schemas.microsoft.com/office/drawing/2014/main" id="{40F9B8D2-758F-E0BD-5114-9EBE776D51AB}"/>
              </a:ext>
            </a:extLst>
          </p:cNvPr>
          <p:cNvSpPr/>
          <p:nvPr/>
        </p:nvSpPr>
        <p:spPr>
          <a:xfrm>
            <a:off x="1616110" y="4509369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29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D98613-EA85-700E-677F-788CA7F977E1}"/>
              </a:ext>
            </a:extLst>
          </p:cNvPr>
          <p:cNvSpPr/>
          <p:nvPr/>
        </p:nvSpPr>
        <p:spPr>
          <a:xfrm>
            <a:off x="1485781" y="656273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</a:rPr>
              <a:t>Screenshots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4816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9359"/>
            <a:ext cx="131328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Fragmented Healthcare Management</a:t>
            </a:r>
            <a:endParaRPr lang="en-US" sz="4200" b="1" dirty="0"/>
          </a:p>
        </p:txBody>
      </p:sp>
      <p:sp>
        <p:nvSpPr>
          <p:cNvPr id="3" name="Shape 1"/>
          <p:cNvSpPr/>
          <p:nvPr/>
        </p:nvSpPr>
        <p:spPr>
          <a:xfrm>
            <a:off x="748784" y="2568178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48784" y="2537698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600" y="2247305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850124" y="2407682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93100" y="3103007"/>
            <a:ext cx="286119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Scattered Health Data</a:t>
            </a:r>
            <a:endParaRPr lang="en-US" sz="2100" b="1" dirty="0"/>
          </a:p>
        </p:txBody>
      </p:sp>
      <p:sp>
        <p:nvSpPr>
          <p:cNvPr id="8" name="Text 6"/>
          <p:cNvSpPr/>
          <p:nvPr/>
        </p:nvSpPr>
        <p:spPr>
          <a:xfrm>
            <a:off x="993100" y="3565565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Personal health information is often fragmented across various platforms, making comprehensive management nearly impossible.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118" y="2568178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22118" y="2537698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330934" y="2247305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523458" y="2407682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66434" y="3103007"/>
            <a:ext cx="267414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Ignored Symptoms</a:t>
            </a:r>
            <a:endParaRPr lang="en-US" sz="2100" b="1" dirty="0"/>
          </a:p>
        </p:txBody>
      </p:sp>
      <p:sp>
        <p:nvSpPr>
          <p:cNvPr id="14" name="Text 12"/>
          <p:cNvSpPr/>
          <p:nvPr/>
        </p:nvSpPr>
        <p:spPr>
          <a:xfrm>
            <a:off x="7666434" y="3565565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Early symptoms are frequently overlooked or misunderstood, leading to delayed interventions and potential health complications.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8784" y="5371505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48784" y="5341025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57600" y="505063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50124" y="5211008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93100" y="5906333"/>
            <a:ext cx="308860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Non-Compliance Issues</a:t>
            </a:r>
            <a:endParaRPr lang="en-US" sz="2100" b="1" dirty="0"/>
          </a:p>
        </p:txBody>
      </p:sp>
      <p:sp>
        <p:nvSpPr>
          <p:cNvPr id="20" name="Text 18"/>
          <p:cNvSpPr/>
          <p:nvPr/>
        </p:nvSpPr>
        <p:spPr>
          <a:xfrm>
            <a:off x="993100" y="6368891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Patients struggle with medication schedules and appointment adherence, impacting treatment effectiveness.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118" y="5371505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422118" y="5341025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0330934" y="505063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523458" y="5211008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66434" y="5906333"/>
            <a:ext cx="336077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Limited Personalised Care</a:t>
            </a:r>
            <a:endParaRPr lang="en-US" sz="2100" b="1" dirty="0"/>
          </a:p>
        </p:txBody>
      </p:sp>
      <p:sp>
        <p:nvSpPr>
          <p:cNvPr id="26" name="Text 24"/>
          <p:cNvSpPr/>
          <p:nvPr/>
        </p:nvSpPr>
        <p:spPr>
          <a:xfrm>
            <a:off x="7666434" y="6368891"/>
            <a:ext cx="597086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to tailored, preventive healthcare advice is often restricted, preventing proactive health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3644" y="649129"/>
            <a:ext cx="1020401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Solution: A Unified AI Healthcare Assistant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44" y="1700213"/>
            <a:ext cx="5558552" cy="55585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824" y="1700213"/>
            <a:ext cx="5558552" cy="5674519"/>
          </a:xfrm>
          <a:prstGeom prst="roundRect">
            <a:avLst>
              <a:gd name="adj" fmla="val 49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45824" y="1700213"/>
            <a:ext cx="5558552" cy="1418630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728585" y="1882973"/>
            <a:ext cx="231814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AI-Driven Integration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7728585" y="235124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central AI system harmonises all health data, providing a holistic view of user well-being.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45824" y="311884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45824" y="311884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728585" y="3301603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Reminders</a:t>
            </a:r>
            <a:endParaRPr lang="en-US" sz="2000" b="1" dirty="0"/>
          </a:p>
        </p:txBody>
      </p:sp>
      <p:sp>
        <p:nvSpPr>
          <p:cNvPr id="11" name="Text 8"/>
          <p:cNvSpPr/>
          <p:nvPr/>
        </p:nvSpPr>
        <p:spPr>
          <a:xfrm>
            <a:off x="7728585" y="376987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Automated alerts and notifications ensure compliance with medication and appointment schedules.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45824" y="453747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545824" y="453747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728585" y="4720233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Analysis</a:t>
            </a:r>
            <a:endParaRPr lang="en-US" sz="2000" b="1" dirty="0"/>
          </a:p>
        </p:txBody>
      </p:sp>
      <p:sp>
        <p:nvSpPr>
          <p:cNvPr id="15" name="Text 12"/>
          <p:cNvSpPr/>
          <p:nvPr/>
        </p:nvSpPr>
        <p:spPr>
          <a:xfrm>
            <a:off x="7728585" y="518850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AI capabilities interpret symptoms and offer actionable guidance for timely care.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45824" y="595610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545824" y="595610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728585" y="6138863"/>
            <a:ext cx="238279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Cloud Storage</a:t>
            </a:r>
            <a:endParaRPr lang="en-US" sz="2000" b="1" dirty="0"/>
          </a:p>
        </p:txBody>
      </p:sp>
      <p:sp>
        <p:nvSpPr>
          <p:cNvPr id="19" name="Text 16"/>
          <p:cNvSpPr/>
          <p:nvPr/>
        </p:nvSpPr>
        <p:spPr>
          <a:xfrm>
            <a:off x="7728585" y="6607135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personal health data is stored securely in the cloud, accessible anytime, anywhere.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361"/>
            <a:ext cx="12254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Features for Holistic Health Management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3576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527102"/>
            <a:ext cx="307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Authentication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1757720" y="301752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Robust user authentication and personalised profile management ensure data privacy.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33576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527102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Symptom Checker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6199823" y="301752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intelligent tool to help users understand their symptoms and potential health concerns.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33576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527102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Medication Reminders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10641925" y="301752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Timely notifications via email help users stay on track with their medication regimens.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114092"/>
            <a:ext cx="2970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 Vitals Tracking</a:t>
            </a:r>
            <a:endParaRPr lang="en-US" sz="2200" b="1" dirty="0"/>
          </a:p>
        </p:txBody>
      </p:sp>
      <p:sp>
        <p:nvSpPr>
          <p:cNvPr id="14" name="Text 8"/>
          <p:cNvSpPr/>
          <p:nvPr/>
        </p:nvSpPr>
        <p:spPr>
          <a:xfrm>
            <a:off x="1757720" y="560451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 key health metrics and calculate BMI for a comprehensive health overview.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114092"/>
            <a:ext cx="3080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Mental Health Support</a:t>
            </a:r>
            <a:endParaRPr lang="en-US" sz="2200" b="1" dirty="0"/>
          </a:p>
        </p:txBody>
      </p:sp>
      <p:sp>
        <p:nvSpPr>
          <p:cNvPr id="17" name="Text 10"/>
          <p:cNvSpPr/>
          <p:nvPr/>
        </p:nvSpPr>
        <p:spPr>
          <a:xfrm>
            <a:off x="6199823" y="560451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Conversational AI provides empathetic support for mental well-being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51058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Advanced AI Capabilities at the Core</a:t>
            </a:r>
            <a:endParaRPr lang="en-US" sz="3750" b="1" dirty="0"/>
          </a:p>
        </p:txBody>
      </p:sp>
      <p:sp>
        <p:nvSpPr>
          <p:cNvPr id="3" name="Text 1"/>
          <p:cNvSpPr/>
          <p:nvPr/>
        </p:nvSpPr>
        <p:spPr>
          <a:xfrm>
            <a:off x="1233130" y="1592342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LangGraph &amp; LLM-Based Symptom Analysis: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Utilises advanced language models for accurate symptom assessment and potential diagnoses.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33130" y="2976683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Personalised Health Recommendations: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Tailors health advice based on individual data, promoting proactive wellness.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233130" y="4329944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Mental Wellness Conversational AI: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Offers supportive and understanding dialogue for emotional and psychological support.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33130" y="5714285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Decision-Based Health Guidance: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Provides clear, actionable steps for users based on their health profile and symptoms.</a:t>
            </a:r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5781" y="656273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Robust Technology Stack</a:t>
            </a:r>
            <a:endParaRPr lang="en-US" sz="3600" b="1" dirty="0"/>
          </a:p>
        </p:txBody>
      </p:sp>
      <p:sp>
        <p:nvSpPr>
          <p:cNvPr id="3" name="Shape 1"/>
          <p:cNvSpPr/>
          <p:nvPr/>
        </p:nvSpPr>
        <p:spPr>
          <a:xfrm>
            <a:off x="1485781" y="1600795"/>
            <a:ext cx="116586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939052" y="1969651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835950" y="178510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Frontend: Streamlit</a:t>
            </a:r>
            <a:endParaRPr lang="en-US" sz="1800" b="1" dirty="0"/>
          </a:p>
        </p:txBody>
      </p:sp>
      <p:sp>
        <p:nvSpPr>
          <p:cNvPr id="6" name="Text 4"/>
          <p:cNvSpPr/>
          <p:nvPr/>
        </p:nvSpPr>
        <p:spPr>
          <a:xfrm>
            <a:off x="2835950" y="2183487"/>
            <a:ext cx="53297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Intuitive and user-friendly interface for seamless interaction.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743795" y="2653070"/>
            <a:ext cx="1030866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1485781" y="2754749"/>
            <a:ext cx="233172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521982" y="3123605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001810" y="293905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Backend: Python</a:t>
            </a:r>
            <a:endParaRPr lang="en-US" sz="1800" b="1" dirty="0"/>
          </a:p>
        </p:txBody>
      </p:sp>
      <p:sp>
        <p:nvSpPr>
          <p:cNvPr id="11" name="Text 9"/>
          <p:cNvSpPr/>
          <p:nvPr/>
        </p:nvSpPr>
        <p:spPr>
          <a:xfrm>
            <a:off x="4001810" y="3337441"/>
            <a:ext cx="70557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Powerful and flexible programming language for core logic and data processing.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3909655" y="3807023"/>
            <a:ext cx="914280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1485781" y="3908703"/>
            <a:ext cx="349758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104912" y="4277558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167670" y="4093012"/>
            <a:ext cx="37926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Database: Supabase (PostgreSQL)</a:t>
            </a:r>
            <a:endParaRPr lang="en-US" sz="1800" b="1" dirty="0"/>
          </a:p>
        </p:txBody>
      </p:sp>
      <p:sp>
        <p:nvSpPr>
          <p:cNvPr id="16" name="Text 14"/>
          <p:cNvSpPr/>
          <p:nvPr/>
        </p:nvSpPr>
        <p:spPr>
          <a:xfrm>
            <a:off x="5167670" y="4491395"/>
            <a:ext cx="560748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Secure and scalable relational database for health data storage.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5075515" y="4960977"/>
            <a:ext cx="797694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1485781" y="5062657"/>
            <a:ext cx="4663440" cy="1356598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687842" y="5578912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333530" y="5246965"/>
            <a:ext cx="305038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Engine: LangGraph + LLM</a:t>
            </a:r>
            <a:endParaRPr lang="en-US" sz="1800" b="1" dirty="0"/>
          </a:p>
        </p:txBody>
      </p:sp>
      <p:sp>
        <p:nvSpPr>
          <p:cNvPr id="21" name="Text 19"/>
          <p:cNvSpPr/>
          <p:nvPr/>
        </p:nvSpPr>
        <p:spPr>
          <a:xfrm>
            <a:off x="6333530" y="5645348"/>
            <a:ext cx="662678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Cutting-edge AI models for intelligent analysis and conversational capabilities.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241375" y="6409730"/>
            <a:ext cx="681108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485781" y="6511409"/>
            <a:ext cx="5829419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4270891" y="6880265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499509" y="6695718"/>
            <a:ext cx="360723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Notifications: Relay / SMTP Email</a:t>
            </a:r>
            <a:endParaRPr lang="en-US" sz="1800" b="1" dirty="0"/>
          </a:p>
        </p:txBody>
      </p:sp>
      <p:sp>
        <p:nvSpPr>
          <p:cNvPr id="26" name="Text 24"/>
          <p:cNvSpPr/>
          <p:nvPr/>
        </p:nvSpPr>
        <p:spPr>
          <a:xfrm>
            <a:off x="7499509" y="7094101"/>
            <a:ext cx="509444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Reliable system for delivering timely reminders and alerts.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543" y="473988"/>
            <a:ext cx="8863251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Architecture: </a:t>
            </a: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</a:t>
            </a:r>
            <a:r>
              <a:rPr lang="en-US" sz="33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Integration</a:t>
            </a:r>
            <a:endParaRPr lang="en-US" sz="33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77" y="1356955"/>
            <a:ext cx="7685127" cy="5929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44976" y="4098734"/>
            <a:ext cx="1340328" cy="61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Healthcare App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953689" y="5819775"/>
            <a:ext cx="1993977" cy="30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Supabase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7953689" y="6213429"/>
            <a:ext cx="1993977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Auth and patient data storage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791045" y="3705082"/>
            <a:ext cx="2037564" cy="4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Email Notifications</a:t>
            </a:r>
            <a:endParaRPr lang="en-US" sz="1600" b="1" dirty="0"/>
          </a:p>
        </p:txBody>
      </p:sp>
      <p:sp>
        <p:nvSpPr>
          <p:cNvPr id="8" name="Text 5"/>
          <p:cNvSpPr/>
          <p:nvPr/>
        </p:nvSpPr>
        <p:spPr>
          <a:xfrm>
            <a:off x="3791045" y="4405212"/>
            <a:ext cx="2037564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Timely alerts and summaries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630112" y="5819775"/>
            <a:ext cx="1993976" cy="30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Modules</a:t>
            </a:r>
            <a:endParaRPr lang="en-US" sz="1600" b="1" dirty="0"/>
          </a:p>
        </p:txBody>
      </p:sp>
      <p:sp>
        <p:nvSpPr>
          <p:cNvPr id="10" name="Text 7"/>
          <p:cNvSpPr/>
          <p:nvPr/>
        </p:nvSpPr>
        <p:spPr>
          <a:xfrm>
            <a:off x="4630112" y="6213429"/>
            <a:ext cx="1993976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Analytics and clinical insights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781860" y="3694185"/>
            <a:ext cx="2037563" cy="40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 Services</a:t>
            </a:r>
            <a:endParaRPr lang="en-US" sz="1600" b="1" dirty="0"/>
          </a:p>
        </p:txBody>
      </p:sp>
      <p:sp>
        <p:nvSpPr>
          <p:cNvPr id="12" name="Text 9"/>
          <p:cNvSpPr/>
          <p:nvPr/>
        </p:nvSpPr>
        <p:spPr>
          <a:xfrm>
            <a:off x="8781860" y="4394315"/>
            <a:ext cx="2037563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APIs for business logic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42865" y="1804240"/>
            <a:ext cx="2048461" cy="30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Streamlit UI</a:t>
            </a:r>
            <a:endParaRPr lang="en-US" sz="1600" b="1" dirty="0"/>
          </a:p>
        </p:txBody>
      </p:sp>
      <p:sp>
        <p:nvSpPr>
          <p:cNvPr id="14" name="Text 11"/>
          <p:cNvSpPr/>
          <p:nvPr/>
        </p:nvSpPr>
        <p:spPr>
          <a:xfrm>
            <a:off x="6242865" y="2197893"/>
            <a:ext cx="2048461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Patient and clinician interface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866543" y="7479983"/>
            <a:ext cx="108973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architecture ensures a smooth flow of data and functionality, from user interaction to intelligent insights and timely alerts.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102310" y="761643"/>
            <a:ext cx="7901821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</a:t>
            </a: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and</a:t>
            </a:r>
            <a:r>
              <a:rPr lang="en-US" sz="3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Privacy: Our Top Priority</a:t>
            </a:r>
            <a:endParaRPr lang="en-US" sz="3450" b="1" dirty="0"/>
          </a:p>
        </p:txBody>
      </p:sp>
      <p:sp>
        <p:nvSpPr>
          <p:cNvPr id="5" name="Shape 1"/>
          <p:cNvSpPr/>
          <p:nvPr/>
        </p:nvSpPr>
        <p:spPr>
          <a:xfrm>
            <a:off x="6102310" y="1575435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079450" y="1575435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369725" y="1774269"/>
            <a:ext cx="219979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Hashing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6369725" y="2154793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user passwords are stored using advanced hashing algorithms, ensuring maximum security against breaches.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02310" y="3092529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079450" y="3092529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6369725" y="3291364"/>
            <a:ext cx="371189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Environment Variable Management</a:t>
            </a:r>
            <a:endParaRPr lang="en-US" sz="2000" b="1" dirty="0"/>
          </a:p>
        </p:txBody>
      </p:sp>
      <p:sp>
        <p:nvSpPr>
          <p:cNvPr id="12" name="Text 8"/>
          <p:cNvSpPr/>
          <p:nvPr/>
        </p:nvSpPr>
        <p:spPr>
          <a:xfrm>
            <a:off x="6369725" y="3671888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Critical secrets and API keys are managed through secure environment variables, never hardcoded.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102310" y="4609624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6079450" y="4609624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369725" y="4808458"/>
            <a:ext cx="308300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Encrypted Supabase Storage</a:t>
            </a:r>
            <a:endParaRPr lang="en-US" sz="2000" b="1" dirty="0"/>
          </a:p>
        </p:txBody>
      </p:sp>
      <p:sp>
        <p:nvSpPr>
          <p:cNvPr id="16" name="Text 12"/>
          <p:cNvSpPr/>
          <p:nvPr/>
        </p:nvSpPr>
        <p:spPr>
          <a:xfrm>
            <a:off x="6369725" y="5188982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Medical data is encrypted and securely stored within Supabase, adhering to strict data protection protocols.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102310" y="6126718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6079450" y="6126718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6369725" y="6325553"/>
            <a:ext cx="255912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 Plaintext Credentials</a:t>
            </a:r>
            <a:endParaRPr lang="en-US" sz="2000" b="1" dirty="0"/>
          </a:p>
        </p:txBody>
      </p:sp>
      <p:sp>
        <p:nvSpPr>
          <p:cNvPr id="20" name="Text 16"/>
          <p:cNvSpPr/>
          <p:nvPr/>
        </p:nvSpPr>
        <p:spPr>
          <a:xfrm>
            <a:off x="6369725" y="6706076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guarantee that no plaintext credentials are ever stored, upholding the highest standards of data integrity.</a:t>
            </a:r>
            <a:endParaRPr lang="en-US" sz="1600" dirty="0"/>
          </a:p>
        </p:txBody>
      </p:sp>
      <p:pic>
        <p:nvPicPr>
          <p:cNvPr id="2054" name="Picture 6" descr="Branding | Supabase">
            <a:extLst>
              <a:ext uri="{FF2B5EF4-FFF2-40B4-BE49-F238E27FC236}">
                <a16:creationId xmlns:a16="http://schemas.microsoft.com/office/drawing/2014/main" id="{912CF97E-19DF-9279-CC7D-52CCF61D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5" y="878953"/>
            <a:ext cx="5393079" cy="32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anding | Supabase">
            <a:extLst>
              <a:ext uri="{FF2B5EF4-FFF2-40B4-BE49-F238E27FC236}">
                <a16:creationId xmlns:a16="http://schemas.microsoft.com/office/drawing/2014/main" id="{26F5EF85-7930-28DF-CA07-27A61171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1" y="4240800"/>
            <a:ext cx="5393077" cy="32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anding | Supabase">
            <a:extLst>
              <a:ext uri="{FF2B5EF4-FFF2-40B4-BE49-F238E27FC236}">
                <a16:creationId xmlns:a16="http://schemas.microsoft.com/office/drawing/2014/main" id="{75D9868B-21B7-3CA7-F411-CD4903416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045"/>
          <a:stretch>
            <a:fillRect/>
          </a:stretch>
        </p:blipFill>
        <p:spPr bwMode="auto">
          <a:xfrm>
            <a:off x="362151" y="1119050"/>
            <a:ext cx="5395134" cy="58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3209" y="632103"/>
            <a:ext cx="10903982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&amp; Benefits: Transforming Healthcare Outcomes</a:t>
            </a:r>
            <a:endParaRPr lang="en-US" sz="3600" b="1" dirty="0"/>
          </a:p>
        </p:txBody>
      </p:sp>
      <p:sp>
        <p:nvSpPr>
          <p:cNvPr id="3" name="Shape 1"/>
          <p:cNvSpPr/>
          <p:nvPr/>
        </p:nvSpPr>
        <p:spPr>
          <a:xfrm>
            <a:off x="1863209" y="2253555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121575" y="2161937"/>
            <a:ext cx="267831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Improved Preventive Care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2121575" y="2548651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Empowering users with personalised insights to proactively manage their health and prevent illness.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863209" y="3469422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121575" y="3386078"/>
            <a:ext cx="22245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Adherence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2121575" y="3827681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Reducing non-compliance with medication and appointments through intelligent reminders and support.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863209" y="4929128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121575" y="4837509"/>
            <a:ext cx="217074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Early Risk Awareness</a:t>
            </a:r>
            <a:endParaRPr lang="en-US" sz="2000" b="1" dirty="0"/>
          </a:p>
        </p:txBody>
      </p:sp>
      <p:sp>
        <p:nvSpPr>
          <p:cNvPr id="11" name="Text 9"/>
          <p:cNvSpPr/>
          <p:nvPr/>
        </p:nvSpPr>
        <p:spPr>
          <a:xfrm>
            <a:off x="2121575" y="5279112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Identifying potential health risks earlier through AI-driven symptom analysis and personalised recommendations.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863209" y="6345793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121575" y="6266914"/>
            <a:ext cx="228719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Accessible AI Support</a:t>
            </a:r>
            <a:endParaRPr lang="en-US" sz="2000" b="1" dirty="0"/>
          </a:p>
        </p:txBody>
      </p:sp>
      <p:sp>
        <p:nvSpPr>
          <p:cNvPr id="14" name="Text 12"/>
          <p:cNvSpPr/>
          <p:nvPr/>
        </p:nvSpPr>
        <p:spPr>
          <a:xfrm>
            <a:off x="2121575" y="6612612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Making advanced AI-powered healthcare assistance readily available to everyone, regardless of location.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84" y="2161937"/>
            <a:ext cx="5241727" cy="5241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778</Words>
  <Application>Microsoft Office PowerPoint</Application>
  <PresentationFormat>Custom</PresentationFormat>
  <Paragraphs>122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DM Sans Semi Bold</vt:lpstr>
      <vt:lpstr>Inter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PRINCE YADAV</cp:lastModifiedBy>
  <cp:revision>5</cp:revision>
  <dcterms:created xsi:type="dcterms:W3CDTF">2026-01-13T15:03:49Z</dcterms:created>
  <dcterms:modified xsi:type="dcterms:W3CDTF">2026-01-13T16:19:46Z</dcterms:modified>
</cp:coreProperties>
</file>